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8"/>
  </p:notesMasterIdLst>
  <p:sldIdLst>
    <p:sldId id="528" r:id="rId3"/>
    <p:sldId id="429" r:id="rId4"/>
    <p:sldId id="529" r:id="rId5"/>
    <p:sldId id="439" r:id="rId6"/>
    <p:sldId id="28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99FF"/>
    <a:srgbClr val="CC0099"/>
    <a:srgbClr val="04AC08"/>
    <a:srgbClr val="F1F5C3"/>
    <a:srgbClr val="8E708F"/>
    <a:srgbClr val="1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5232" autoAdjust="0"/>
  </p:normalViewPr>
  <p:slideViewPr>
    <p:cSldViewPr>
      <p:cViewPr>
        <p:scale>
          <a:sx n="75" d="100"/>
          <a:sy n="75" d="100"/>
        </p:scale>
        <p:origin x="1830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5BED-037A-41C7-A3B5-AA4E0C94E0D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230A-057B-483C-B02B-F9B5811BC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8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Расшифровать иконки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230A-057B-483C-B02B-F9B5811BC2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2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Расшифровать иконки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E230A-057B-483C-B02B-F9B5811BC2B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6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945" y="2847059"/>
            <a:ext cx="7977216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422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945" y="4429134"/>
            <a:ext cx="7977216" cy="1314450"/>
          </a:xfrm>
        </p:spPr>
        <p:txBody>
          <a:bodyPr>
            <a:normAutofit/>
          </a:bodyPr>
          <a:lstStyle>
            <a:lvl1pPr marL="0" indent="0" algn="l">
              <a:buNone/>
              <a:defRPr sz="154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391135" indent="0" algn="ctr">
              <a:buNone/>
              <a:defRPr sz="1711"/>
            </a:lvl2pPr>
            <a:lvl3pPr marL="782269" indent="0" algn="ctr">
              <a:buNone/>
              <a:defRPr sz="1540"/>
            </a:lvl3pPr>
            <a:lvl4pPr marL="1173404" indent="0" algn="ctr">
              <a:buNone/>
              <a:defRPr sz="1369"/>
            </a:lvl4pPr>
            <a:lvl5pPr marL="1564538" indent="0" algn="ctr">
              <a:buNone/>
              <a:defRPr sz="1369"/>
            </a:lvl5pPr>
            <a:lvl6pPr marL="1955673" indent="0" algn="ctr">
              <a:buNone/>
              <a:defRPr sz="1369"/>
            </a:lvl6pPr>
            <a:lvl7pPr marL="2346808" indent="0" algn="ctr">
              <a:buNone/>
              <a:defRPr sz="1369"/>
            </a:lvl7pPr>
            <a:lvl8pPr marL="2737942" indent="0" algn="ctr">
              <a:buNone/>
              <a:defRPr sz="1369"/>
            </a:lvl8pPr>
            <a:lvl9pPr marL="3129077" indent="0" algn="ctr">
              <a:buNone/>
              <a:defRPr sz="1369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29844" y="4303841"/>
            <a:ext cx="2500689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9841" y="4303832"/>
            <a:ext cx="48615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28274" y="852941"/>
            <a:ext cx="1710352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648893" y="709768"/>
            <a:ext cx="486153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44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2" y="234062"/>
            <a:ext cx="6236425" cy="662780"/>
          </a:xfrm>
        </p:spPr>
        <p:txBody>
          <a:bodyPr>
            <a:normAutofit/>
          </a:bodyPr>
          <a:lstStyle>
            <a:lvl1pPr>
              <a:defRPr sz="2395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518" y="1736727"/>
            <a:ext cx="8050557" cy="4351338"/>
          </a:xfrm>
        </p:spPr>
        <p:txBody>
          <a:bodyPr/>
          <a:lstStyle>
            <a:lvl1pPr marL="307980" indent="-307980">
              <a:lnSpc>
                <a:spcPct val="100000"/>
              </a:lnSpc>
              <a:spcBef>
                <a:spcPts val="0"/>
              </a:spcBef>
              <a:spcAft>
                <a:spcPts val="1033"/>
              </a:spcAft>
              <a:buFont typeface="Arial" panose="020B0604020202020204" pitchFamily="34" charset="0"/>
              <a:buChar char="•"/>
              <a:defRPr sz="1711" b="0" i="0">
                <a:latin typeface="+mj-lt"/>
                <a:ea typeface="Calibri" charset="0"/>
                <a:cs typeface="Calibri" charset="0"/>
              </a:defRPr>
            </a:lvl1pPr>
            <a:lvl2pPr marL="665237" indent="-255623">
              <a:lnSpc>
                <a:spcPct val="100000"/>
              </a:lnSpc>
              <a:spcBef>
                <a:spcPts val="0"/>
              </a:spcBef>
              <a:spcAft>
                <a:spcPts val="861"/>
              </a:spcAft>
              <a:buSzPct val="100000"/>
              <a:buFont typeface="Calibri Light" panose="020F0302020204030204" pitchFamily="34" charset="0"/>
              <a:buChar char="-"/>
              <a:defRPr sz="1540" b="0" i="0">
                <a:latin typeface="+mj-lt"/>
                <a:ea typeface="Calibri" charset="0"/>
                <a:cs typeface="Calibri" charset="0"/>
              </a:defRPr>
            </a:lvl2pPr>
            <a:lvl3pPr marL="1025573" indent="-206347">
              <a:spcBef>
                <a:spcPts val="0"/>
              </a:spcBef>
              <a:spcAft>
                <a:spcPts val="774"/>
              </a:spcAft>
              <a:buSzPct val="85000"/>
              <a:buFont typeface="Wingdings" panose="05000000000000000000" pitchFamily="2" charset="2"/>
              <a:buChar char="§"/>
              <a:defRPr sz="1369" b="0" i="0">
                <a:latin typeface="+mj-lt"/>
                <a:ea typeface="Calibri" charset="0"/>
                <a:cs typeface="Calibri" charset="0"/>
              </a:defRPr>
            </a:lvl3pPr>
            <a:lvl4pPr marL="1368971" indent="-19556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198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198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4235" y="6412485"/>
            <a:ext cx="20574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6412485"/>
            <a:ext cx="30861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5742" y="6412485"/>
            <a:ext cx="20574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28650" y="846044"/>
            <a:ext cx="7883599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6876344" y="422524"/>
            <a:ext cx="164100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052369" y="6426967"/>
            <a:ext cx="463689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34272" y="6426965"/>
            <a:ext cx="625459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2" y="1192099"/>
            <a:ext cx="4420900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0798" indent="0">
              <a:buNone/>
              <a:defRPr sz="171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слайда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1217406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2" y="234062"/>
            <a:ext cx="6236425" cy="662780"/>
          </a:xfrm>
        </p:spPr>
        <p:txBody>
          <a:bodyPr>
            <a:normAutofit/>
          </a:bodyPr>
          <a:lstStyle>
            <a:lvl1pPr>
              <a:defRPr sz="2395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518" y="1156156"/>
            <a:ext cx="8050557" cy="5041446"/>
          </a:xfrm>
        </p:spPr>
        <p:txBody>
          <a:bodyPr/>
          <a:lstStyle>
            <a:lvl1pPr marL="307980" indent="-307980">
              <a:lnSpc>
                <a:spcPct val="100000"/>
              </a:lnSpc>
              <a:spcBef>
                <a:spcPts val="0"/>
              </a:spcBef>
              <a:spcAft>
                <a:spcPts val="1033"/>
              </a:spcAft>
              <a:buFont typeface="Arial" panose="020B0604020202020204" pitchFamily="34" charset="0"/>
              <a:buChar char="•"/>
              <a:defRPr sz="1711" b="0" i="0">
                <a:latin typeface="+mj-lt"/>
                <a:ea typeface="Calibri" charset="0"/>
                <a:cs typeface="Calibri" charset="0"/>
              </a:defRPr>
            </a:lvl1pPr>
            <a:lvl2pPr marL="665237" indent="-255623">
              <a:lnSpc>
                <a:spcPct val="100000"/>
              </a:lnSpc>
              <a:spcBef>
                <a:spcPts val="0"/>
              </a:spcBef>
              <a:spcAft>
                <a:spcPts val="861"/>
              </a:spcAft>
              <a:buFont typeface="Calibri Light" panose="020F0302020204030204" pitchFamily="34" charset="0"/>
              <a:buChar char="-"/>
              <a:defRPr sz="1540" b="0" i="0">
                <a:latin typeface="+mj-lt"/>
                <a:ea typeface="Calibri" charset="0"/>
                <a:cs typeface="Calibri" charset="0"/>
              </a:defRPr>
            </a:lvl2pPr>
            <a:lvl3pPr marL="1025573" indent="-206347">
              <a:spcBef>
                <a:spcPts val="0"/>
              </a:spcBef>
              <a:spcAft>
                <a:spcPts val="774"/>
              </a:spcAft>
              <a:buSzPct val="85000"/>
              <a:buFont typeface="Wingdings" panose="05000000000000000000" pitchFamily="2" charset="2"/>
              <a:buChar char="§"/>
              <a:defRPr sz="1369" b="0" i="0">
                <a:latin typeface="+mj-lt"/>
                <a:ea typeface="Calibri" charset="0"/>
                <a:cs typeface="Calibri" charset="0"/>
              </a:defRPr>
            </a:lvl3pPr>
            <a:lvl4pPr marL="1368971" indent="-19556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198" b="0" i="0" baseline="0">
                <a:latin typeface="+mj-lt"/>
                <a:ea typeface="Calibri" charset="0"/>
                <a:cs typeface="Calibri" charset="0"/>
              </a:defRPr>
            </a:lvl4pPr>
            <a:lvl5pPr marL="1760106" indent="-195567">
              <a:buFont typeface="Arial" panose="020B0604020202020204" pitchFamily="34" charset="0"/>
              <a:buChar char="•"/>
              <a:defRPr sz="1198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4235" y="6412485"/>
            <a:ext cx="20574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6412485"/>
            <a:ext cx="30861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5742" y="6412485"/>
            <a:ext cx="20574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28650" y="846044"/>
            <a:ext cx="7883599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052369" y="6426967"/>
            <a:ext cx="463689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34272" y="6426965"/>
            <a:ext cx="625459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6876344" y="422524"/>
            <a:ext cx="164100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4A96-148C-F54C-A0C8-C109EC283038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6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/>
  <p:txStyles>
    <p:titleStyle>
      <a:lvl1pPr algn="l" defTabSz="782269" rtl="0" eaLnBrk="1" latinLnBrk="0" hangingPunct="1">
        <a:lnSpc>
          <a:spcPct val="90000"/>
        </a:lnSpc>
        <a:spcBef>
          <a:spcPct val="0"/>
        </a:spcBef>
        <a:buNone/>
        <a:defRPr sz="37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67" indent="-195567" algn="l" defTabSz="782269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702" indent="-195567" algn="l" defTabSz="782269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977837" indent="-195567" algn="l" defTabSz="782269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3pPr>
      <a:lvl4pPr marL="1368971" indent="-195567" algn="l" defTabSz="782269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06" indent="-195567" algn="l" defTabSz="782269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2151240" indent="-195567" algn="l" defTabSz="782269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542375" indent="-195567" algn="l" defTabSz="782269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10" indent="-195567" algn="l" defTabSz="782269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324644" indent="-195567" algn="l" defTabSz="782269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33772" y="692696"/>
            <a:ext cx="8676456" cy="3528392"/>
            <a:chOff x="172380" y="692696"/>
            <a:chExt cx="8676456" cy="352839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380" y="692696"/>
              <a:ext cx="8676456" cy="3528392"/>
            </a:xfrm>
            <a:prstGeom prst="roundRect">
              <a:avLst>
                <a:gd name="adj" fmla="val 3433"/>
              </a:avLst>
            </a:prstGeom>
            <a:noFill/>
            <a:ln>
              <a:noFill/>
            </a:ln>
            <a:effectLst/>
          </p:spPr>
        </p:pic>
        <p:grpSp>
          <p:nvGrpSpPr>
            <p:cNvPr id="2" name="Группа 1"/>
            <p:cNvGrpSpPr/>
            <p:nvPr/>
          </p:nvGrpSpPr>
          <p:grpSpPr>
            <a:xfrm>
              <a:off x="2914650" y="699055"/>
              <a:ext cx="3214688" cy="3510000"/>
              <a:chOff x="2914650" y="471983"/>
              <a:chExt cx="3214688" cy="3821113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2914650" y="471983"/>
                <a:ext cx="46038" cy="3821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6084888" y="471983"/>
                <a:ext cx="44450" cy="3821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 rot="16200000">
              <a:off x="4482989" y="-1887426"/>
              <a:ext cx="50800" cy="86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0825" y="203387"/>
            <a:ext cx="8642350" cy="3698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8460" y="5941489"/>
            <a:ext cx="486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Липатов М.И., руководитель проекта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RUTM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79" y="5289744"/>
            <a:ext cx="2800142" cy="998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FE8797-8AAA-40B0-8332-369A4B0DAEFA}"/>
              </a:ext>
            </a:extLst>
          </p:cNvPr>
          <p:cNvSpPr txBox="1"/>
          <p:nvPr/>
        </p:nvSpPr>
        <p:spPr>
          <a:xfrm>
            <a:off x="539552" y="4074315"/>
            <a:ext cx="7992888" cy="112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0" algn="r"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8100" algn="ctr">
              <a:lnSpc>
                <a:spcPct val="115000"/>
              </a:lnSpc>
              <a:spcAft>
                <a:spcPts val="750"/>
              </a:spcAft>
            </a:pPr>
            <a:r>
              <a:rPr lang="ru-RU" sz="1800" b="1" dirty="0">
                <a:effectLst/>
                <a:latin typeface="+mj-lt"/>
                <a:ea typeface="Times New Roman" panose="02020603050405020304" pitchFamily="18" charset="0"/>
              </a:rPr>
              <a:t>«Перспективы развития систем УВД для организации полетов БВС и пилотируемых ВС в общем воздушном пространстве»</a:t>
            </a:r>
          </a:p>
        </p:txBody>
      </p:sp>
    </p:spTree>
    <p:extLst>
      <p:ext uri="{BB962C8B-B14F-4D97-AF65-F5344CB8AC3E}">
        <p14:creationId xmlns:p14="http://schemas.microsoft.com/office/powerpoint/2010/main" val="2411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118"/>
    </mc:Choice>
    <mc:Fallback xmlns="">
      <p:transition advTm="51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5A74F27-1634-40DF-B24C-1A5F22C5A0D6}"/>
              </a:ext>
            </a:extLst>
          </p:cNvPr>
          <p:cNvSpPr/>
          <p:nvPr/>
        </p:nvSpPr>
        <p:spPr>
          <a:xfrm>
            <a:off x="-10160" y="899876"/>
            <a:ext cx="9144000" cy="2239174"/>
          </a:xfrm>
          <a:prstGeom prst="rect">
            <a:avLst/>
          </a:prstGeom>
          <a:solidFill>
            <a:srgbClr val="3399FF">
              <a:alpha val="60000"/>
            </a:srgbClr>
          </a:solidFill>
          <a:ln w="12700" cap="flat" cmpd="sng" algn="ctr">
            <a:solidFill>
              <a:srgbClr val="8E70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497754">
              <a:defRPr/>
            </a:pPr>
            <a:endParaRPr lang="en-US" sz="3600" b="1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97754">
              <a:defRPr/>
            </a:pPr>
            <a:endParaRPr lang="ru-RU" sz="3600" b="1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88AAF25-4D0C-41D5-9738-92D401AB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469" r="99297">
                        <a14:foregroundMark x1="703" y1="96667" x2="35053" y2="89375"/>
                        <a14:foregroundMark x1="34701" y1="88750" x2="41032" y2="88542"/>
                        <a14:foregroundMark x1="41032" y1="88542" x2="62368" y2="91042"/>
                        <a14:foregroundMark x1="62368" y1="91042" x2="68816" y2="90833"/>
                        <a14:foregroundMark x1="68816" y1="90833" x2="71395" y2="90833"/>
                        <a14:foregroundMark x1="86518" y1="88333" x2="96717" y2="73125"/>
                        <a14:foregroundMark x1="90621" y1="96250" x2="96952" y2="96250"/>
                        <a14:foregroundMark x1="96952" y1="96250" x2="99297" y2="95625"/>
                        <a14:foregroundMark x1="44900" y1="81875" x2="44900" y2="81875"/>
                        <a14:foregroundMark x1="44900" y1="79583" x2="44900" y2="79583"/>
                        <a14:foregroundMark x1="44900" y1="72083" x2="44900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2" t="47114" r="522" b="1414"/>
          <a:stretch/>
        </p:blipFill>
        <p:spPr>
          <a:xfrm>
            <a:off x="0" y="5113296"/>
            <a:ext cx="9190374" cy="1780003"/>
          </a:xfrm>
          <a:prstGeom prst="rect">
            <a:avLst/>
          </a:prstGeom>
          <a:solidFill>
            <a:srgbClr val="00B050">
              <a:alpha val="49000"/>
            </a:srgbClr>
          </a:solidFill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2621468-0DFD-4AD1-B4CA-EECDA8B296C7}"/>
              </a:ext>
            </a:extLst>
          </p:cNvPr>
          <p:cNvSpPr/>
          <p:nvPr/>
        </p:nvSpPr>
        <p:spPr>
          <a:xfrm>
            <a:off x="-23336" y="3111963"/>
            <a:ext cx="9170352" cy="1971351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 cap="flat" cmpd="sng" algn="ctr">
            <a:solidFill>
              <a:srgbClr val="8E70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97754">
              <a:defRPr/>
            </a:pPr>
            <a:r>
              <a:rPr lang="ru-RU" sz="2000" b="1" kern="0" dirty="0">
                <a:solidFill>
                  <a:srgbClr val="0C0C0C"/>
                </a:solidFill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20319" y="-1"/>
            <a:ext cx="9164319" cy="900315"/>
          </a:xfrm>
          <a:solidFill>
            <a:schemeClr val="bg1">
              <a:alpha val="64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ПОТРЕБНОСТИ БИЗНЕСА БАС В ИСПОЛЬЗОВАНИИ ВОЗДУШНОГО ПРОСТРАНСТВА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2" name="Номер слайда 4">
            <a:extLst>
              <a:ext uri="{FF2B5EF4-FFF2-40B4-BE49-F238E27FC236}">
                <a16:creationId xmlns:a16="http://schemas.microsoft.com/office/drawing/2014/main" id="{6F6E0936-EC56-42D8-A840-91F4930A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1472" y="7071546"/>
            <a:ext cx="2404944" cy="402652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62F92EEC-2FAD-4F36-B7AB-42502CFB6C68}"/>
              </a:ext>
            </a:extLst>
          </p:cNvPr>
          <p:cNvSpPr txBox="1">
            <a:spLocks/>
          </p:cNvSpPr>
          <p:nvPr/>
        </p:nvSpPr>
        <p:spPr>
          <a:xfrm>
            <a:off x="6876256" y="6438836"/>
            <a:ext cx="233279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97754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660E9-E116-4F2D-91B7-27BAC0D3A970}" type="slidenum">
              <a:rPr lang="ru-RU" sz="1100" smtClean="0">
                <a:solidFill>
                  <a:srgbClr val="0C0C0C">
                    <a:tint val="75000"/>
                  </a:srgbClr>
                </a:solidFill>
                <a:latin typeface="Calibri Light" panose="020F0302020204030204"/>
              </a:rPr>
              <a:pPr/>
              <a:t>2</a:t>
            </a:fld>
            <a:endParaRPr lang="ru-RU" sz="1100" dirty="0">
              <a:solidFill>
                <a:srgbClr val="0C0C0C">
                  <a:tint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7D50CA4E-6ED6-498A-A30D-681F6735057E}"/>
              </a:ext>
            </a:extLst>
          </p:cNvPr>
          <p:cNvSpPr txBox="1">
            <a:spLocks/>
          </p:cNvSpPr>
          <p:nvPr/>
        </p:nvSpPr>
        <p:spPr>
          <a:xfrm>
            <a:off x="107505" y="367471"/>
            <a:ext cx="8856040" cy="542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  <a:lvl2pPr marL="777600" indent="-29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Font typeface="Calibri Light" panose="020F0302020204030204" pitchFamily="34" charset="0"/>
              <a:buChar char="-"/>
              <a:defRPr sz="18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1198800" indent="-241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kern="1200" baseline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ClrTx/>
              <a:buSz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 Light" panose="020F0302020204030204"/>
              <a:cs typeface="Calibri" charset="0"/>
            </a:endParaRP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3D9DB405-3FA1-412A-A94F-C50EABBD58DB}"/>
              </a:ext>
            </a:extLst>
          </p:cNvPr>
          <p:cNvSpPr txBox="1">
            <a:spLocks/>
          </p:cNvSpPr>
          <p:nvPr/>
        </p:nvSpPr>
        <p:spPr>
          <a:xfrm>
            <a:off x="-5651" y="6588750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497754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  <a:latin typeface="Calibri Light" panose="020F0302020204030204"/>
              </a:rPr>
              <a:pPr>
                <a:defRPr/>
              </a:pPr>
              <a:t>10.09.2020</a:t>
            </a:fld>
            <a:endParaRPr lang="ru-RU" dirty="0">
              <a:solidFill>
                <a:srgbClr val="0C0C0C">
                  <a:tint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5" name="Объект 1">
            <a:extLst>
              <a:ext uri="{FF2B5EF4-FFF2-40B4-BE49-F238E27FC236}">
                <a16:creationId xmlns:a16="http://schemas.microsoft.com/office/drawing/2014/main" id="{70D5C2C0-C248-46A6-B083-DB42A25DAAAB}"/>
              </a:ext>
            </a:extLst>
          </p:cNvPr>
          <p:cNvSpPr txBox="1">
            <a:spLocks/>
          </p:cNvSpPr>
          <p:nvPr/>
        </p:nvSpPr>
        <p:spPr>
          <a:xfrm>
            <a:off x="-71212" y="833750"/>
            <a:ext cx="9410487" cy="555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  <a:lvl2pPr marL="777600" indent="-29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Font typeface="Calibri Light" panose="020F0302020204030204" pitchFamily="34" charset="0"/>
              <a:buChar char="-"/>
              <a:defRPr sz="18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1198800" indent="-241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kern="1200" baseline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 Light" panose="020F0302020204030204"/>
              <a:cs typeface="Calibri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FCF44D-3356-46C4-A41C-0803D7D3DAD9}"/>
              </a:ext>
            </a:extLst>
          </p:cNvPr>
          <p:cNvSpPr/>
          <p:nvPr/>
        </p:nvSpPr>
        <p:spPr>
          <a:xfrm>
            <a:off x="-5584" y="5096908"/>
            <a:ext cx="9156946" cy="1019944"/>
          </a:xfrm>
          <a:prstGeom prst="rect">
            <a:avLst/>
          </a:prstGeom>
          <a:noFill/>
          <a:ln w="12700" cap="flat" cmpd="sng" algn="ctr">
            <a:solidFill>
              <a:srgbClr val="8E708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A9B086-C34C-48A2-B73A-C9345F221073}"/>
              </a:ext>
            </a:extLst>
          </p:cNvPr>
          <p:cNvSpPr txBox="1"/>
          <p:nvPr/>
        </p:nvSpPr>
        <p:spPr>
          <a:xfrm>
            <a:off x="43192" y="5362548"/>
            <a:ext cx="133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07996-D6C7-4DC4-8554-873B298D8D9D}"/>
              </a:ext>
            </a:extLst>
          </p:cNvPr>
          <p:cNvSpPr txBox="1"/>
          <p:nvPr/>
        </p:nvSpPr>
        <p:spPr>
          <a:xfrm>
            <a:off x="-77656" y="5690722"/>
            <a:ext cx="1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150м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E2925D-0E96-46C3-9FC2-E16EDD2CC025}"/>
              </a:ext>
            </a:extLst>
          </p:cNvPr>
          <p:cNvSpPr txBox="1"/>
          <p:nvPr/>
        </p:nvSpPr>
        <p:spPr>
          <a:xfrm>
            <a:off x="5305" y="3204296"/>
            <a:ext cx="20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Нижнее воздушное пространство – до 8100м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6BBAC2-D6B3-4C37-A917-4DF8ADDA1DB1}"/>
              </a:ext>
            </a:extLst>
          </p:cNvPr>
          <p:cNvSpPr txBox="1"/>
          <p:nvPr/>
        </p:nvSpPr>
        <p:spPr>
          <a:xfrm>
            <a:off x="22264" y="947400"/>
            <a:ext cx="232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Верхнее воздушное пространство – свыше 8100м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5DD798-2808-466F-ACE5-8626A7037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534" y="6238223"/>
            <a:ext cx="417502" cy="31024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D76E7F2-6D25-4CE1-A913-B2FCC9ABDE8C}"/>
              </a:ext>
            </a:extLst>
          </p:cNvPr>
          <p:cNvSpPr txBox="1"/>
          <p:nvPr/>
        </p:nvSpPr>
        <p:spPr>
          <a:xfrm>
            <a:off x="0" y="1424325"/>
            <a:ext cx="58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93F1B7-5D1C-4DB7-8DF0-341BA09A22C8}"/>
              </a:ext>
            </a:extLst>
          </p:cNvPr>
          <p:cNvSpPr/>
          <p:nvPr/>
        </p:nvSpPr>
        <p:spPr>
          <a:xfrm>
            <a:off x="8467" y="3677734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97754">
              <a:defRPr/>
            </a:pPr>
            <a:r>
              <a:rPr lang="en-US" sz="3600" b="1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b="1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рапеция 2">
            <a:extLst>
              <a:ext uri="{FF2B5EF4-FFF2-40B4-BE49-F238E27FC236}">
                <a16:creationId xmlns:a16="http://schemas.microsoft.com/office/drawing/2014/main" id="{18A90761-A480-48CD-BD7C-34282583019C}"/>
              </a:ext>
            </a:extLst>
          </p:cNvPr>
          <p:cNvSpPr/>
          <p:nvPr/>
        </p:nvSpPr>
        <p:spPr>
          <a:xfrm rot="10800000">
            <a:off x="5660907" y="3602799"/>
            <a:ext cx="2449092" cy="1161715"/>
          </a:xfrm>
          <a:prstGeom prst="trapezoid">
            <a:avLst/>
          </a:prstGeom>
          <a:solidFill>
            <a:srgbClr val="CC0099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0DF560-B31E-41C9-9AA5-180CDD2C4F9E}"/>
              </a:ext>
            </a:extLst>
          </p:cNvPr>
          <p:cNvSpPr/>
          <p:nvPr/>
        </p:nvSpPr>
        <p:spPr>
          <a:xfrm>
            <a:off x="5981133" y="4725929"/>
            <a:ext cx="1835589" cy="2018735"/>
          </a:xfrm>
          <a:prstGeom prst="rect">
            <a:avLst/>
          </a:prstGeom>
          <a:solidFill>
            <a:srgbClr val="7030A0">
              <a:alpha val="62000"/>
            </a:srgb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497754">
              <a:defRPr/>
            </a:pPr>
            <a:endParaRPr lang="ru-RU" sz="3600" b="1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84D2BED-5D23-454E-9B60-88D3A0321DEA}"/>
              </a:ext>
            </a:extLst>
          </p:cNvPr>
          <p:cNvSpPr/>
          <p:nvPr/>
        </p:nvSpPr>
        <p:spPr>
          <a:xfrm>
            <a:off x="5997801" y="354720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97754">
              <a:defRPr/>
            </a:pPr>
            <a:r>
              <a:rPr lang="en-US" sz="4000" b="1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000" b="1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B6EC2F6-B364-48AF-B418-581A33D31CCA}"/>
              </a:ext>
            </a:extLst>
          </p:cNvPr>
          <p:cNvSpPr/>
          <p:nvPr/>
        </p:nvSpPr>
        <p:spPr>
          <a:xfrm>
            <a:off x="6010162" y="4042468"/>
            <a:ext cx="18469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97754">
              <a:defRPr/>
            </a:pPr>
            <a:r>
              <a:rPr lang="ru-RU" sz="1400" b="1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УЗЛОВОЙ </a:t>
            </a:r>
          </a:p>
          <a:p>
            <a:pPr lvl="0" algn="ctr" defTabSz="497754">
              <a:defRPr/>
            </a:pPr>
            <a:r>
              <a:rPr lang="ru-RU" sz="1400" b="1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ДИСПЕТЧЕРСКИЙ </a:t>
            </a:r>
          </a:p>
          <a:p>
            <a:pPr lvl="0" algn="ctr" defTabSz="497754">
              <a:defRPr/>
            </a:pPr>
            <a:r>
              <a:rPr lang="ru-RU" sz="1400" b="1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</a:p>
        </p:txBody>
      </p:sp>
      <p:cxnSp>
        <p:nvCxnSpPr>
          <p:cNvPr id="41" name="Соединитель: изогнутый 40">
            <a:extLst>
              <a:ext uri="{FF2B5EF4-FFF2-40B4-BE49-F238E27FC236}">
                <a16:creationId xmlns:a16="http://schemas.microsoft.com/office/drawing/2014/main" id="{9F439A35-554D-4790-A594-4CD8ECFD3C7E}"/>
              </a:ext>
            </a:extLst>
          </p:cNvPr>
          <p:cNvCxnSpPr>
            <a:cxnSpLocks/>
          </p:cNvCxnSpPr>
          <p:nvPr/>
        </p:nvCxnSpPr>
        <p:spPr>
          <a:xfrm>
            <a:off x="1793288" y="4450494"/>
            <a:ext cx="4887297" cy="2105133"/>
          </a:xfrm>
          <a:prstGeom prst="curvedConnector3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A83978B-CBF7-4387-A5B2-C7C1448B4C98}"/>
              </a:ext>
            </a:extLst>
          </p:cNvPr>
          <p:cNvSpPr txBox="1"/>
          <p:nvPr/>
        </p:nvSpPr>
        <p:spPr>
          <a:xfrm>
            <a:off x="-66873" y="4976986"/>
            <a:ext cx="1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90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-1200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м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7B4333-4F70-4E7F-981A-749C642DE003}"/>
              </a:ext>
            </a:extLst>
          </p:cNvPr>
          <p:cNvSpPr txBox="1"/>
          <p:nvPr/>
        </p:nvSpPr>
        <p:spPr>
          <a:xfrm>
            <a:off x="16300" y="5950710"/>
            <a:ext cx="1414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bg1">
                    <a:lumMod val="50000"/>
                  </a:schemeClr>
                </a:solidFill>
              </a:rPr>
              <a:t>VLL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D3C7647-E403-41B3-89E0-B37ECCF37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960" y="5128805"/>
            <a:ext cx="583425" cy="34787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811A5C1-57B2-497F-94E1-A42975905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08" y="5276210"/>
            <a:ext cx="1014248" cy="534838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1BA098D-A5F9-46AA-AE39-3E5B5989D6A1}"/>
              </a:ext>
            </a:extLst>
          </p:cNvPr>
          <p:cNvSpPr/>
          <p:nvPr/>
        </p:nvSpPr>
        <p:spPr>
          <a:xfrm>
            <a:off x="4015688" y="6459471"/>
            <a:ext cx="1835589" cy="37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497754">
              <a:defRPr/>
            </a:pPr>
            <a:endParaRPr lang="ru-RU" sz="3600" b="1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5170" y="1505014"/>
            <a:ext cx="2917667" cy="908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84" y="3923480"/>
            <a:ext cx="1367453" cy="72505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37" y="1221080"/>
            <a:ext cx="3363690" cy="14949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18013">
            <a:off x="3759111" y="3635026"/>
            <a:ext cx="1834090" cy="867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6936" y="5182296"/>
            <a:ext cx="1569060" cy="6167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9659" y="6238224"/>
            <a:ext cx="1247819" cy="5064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188640" y="49769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93411"/>
            <a:ext cx="9143999" cy="4571429"/>
          </a:xfrm>
          <a:prstGeom prst="rect">
            <a:avLst/>
          </a:prstGeom>
        </p:spPr>
      </p:pic>
      <p:pic>
        <p:nvPicPr>
          <p:cNvPr id="11" name="Picture 11"/>
          <p:cNvPicPr/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6"/>
          <a:stretch/>
        </p:blipFill>
        <p:spPr bwMode="auto">
          <a:xfrm>
            <a:off x="1259632" y="2118053"/>
            <a:ext cx="537826" cy="3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04" b="61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956"/>
          <a:stretch/>
        </p:blipFill>
        <p:spPr bwMode="auto">
          <a:xfrm>
            <a:off x="2051720" y="4259866"/>
            <a:ext cx="360040" cy="2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/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38" b="623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71" b="31956"/>
          <a:stretch/>
        </p:blipFill>
        <p:spPr bwMode="auto">
          <a:xfrm>
            <a:off x="395536" y="3363832"/>
            <a:ext cx="648072" cy="43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AB67AA-FA72-4657-83F8-A6BE8B45136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13042" y="103505"/>
            <a:ext cx="8717915" cy="66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96">
            <a:extLst>
              <a:ext uri="{FF2B5EF4-FFF2-40B4-BE49-F238E27FC236}">
                <a16:creationId xmlns:a16="http://schemas.microsoft.com/office/drawing/2014/main" id="{197AFD5D-C386-4251-B1BA-7FE7036A64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538" y="2384970"/>
            <a:ext cx="2980953" cy="211649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898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Основа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RUTM -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uSWIM</a:t>
            </a:r>
            <a:br>
              <a:rPr lang="ru-RU" sz="1100" dirty="0">
                <a:solidFill>
                  <a:prstClr val="black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71" name="Дата 3">
            <a:extLst>
              <a:ext uri="{FF2B5EF4-FFF2-40B4-BE49-F238E27FC236}">
                <a16:creationId xmlns:a16="http://schemas.microsoft.com/office/drawing/2014/main" id="{C1DFDE49-B633-458D-A7EC-721F34DF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547" y="7071546"/>
            <a:ext cx="2404944" cy="4026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Номер слайда 4">
            <a:extLst>
              <a:ext uri="{FF2B5EF4-FFF2-40B4-BE49-F238E27FC236}">
                <a16:creationId xmlns:a16="http://schemas.microsoft.com/office/drawing/2014/main" id="{6F6E0936-EC56-42D8-A840-91F4930A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1472" y="7071546"/>
            <a:ext cx="2404944" cy="4026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Номер слайда 202">
            <a:extLst>
              <a:ext uri="{FF2B5EF4-FFF2-40B4-BE49-F238E27FC236}">
                <a16:creationId xmlns:a16="http://schemas.microsoft.com/office/drawing/2014/main" id="{DDE6BCA7-A859-45EE-90AF-70AFC18C2D08}"/>
              </a:ext>
            </a:extLst>
          </p:cNvPr>
          <p:cNvSpPr txBox="1">
            <a:spLocks/>
          </p:cNvSpPr>
          <p:nvPr/>
        </p:nvSpPr>
        <p:spPr bwMode="auto">
          <a:xfrm>
            <a:off x="7652206" y="6790493"/>
            <a:ext cx="2048082" cy="3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167C4-3859-4D06-9F6F-639CEE029595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7" name="Соединительная линия уступом 8">
            <a:extLst>
              <a:ext uri="{FF2B5EF4-FFF2-40B4-BE49-F238E27FC236}">
                <a16:creationId xmlns:a16="http://schemas.microsoft.com/office/drawing/2014/main" id="{7ED29D58-0D05-4777-A76F-3F709B2A2B29}"/>
              </a:ext>
            </a:extLst>
          </p:cNvPr>
          <p:cNvCxnSpPr>
            <a:cxnSpLocks/>
            <a:endCxn id="60" idx="1"/>
          </p:cNvCxnSpPr>
          <p:nvPr/>
        </p:nvCxnSpPr>
        <p:spPr>
          <a:xfrm rot="10800000" flipH="1" flipV="1">
            <a:off x="347451" y="3567567"/>
            <a:ext cx="757199" cy="1978934"/>
          </a:xfrm>
          <a:prstGeom prst="bentConnector3">
            <a:avLst>
              <a:gd name="adj1" fmla="val -3019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2B7A8591-E8D0-4B8B-9A2A-AC2E27AAD2F3}"/>
              </a:ext>
            </a:extLst>
          </p:cNvPr>
          <p:cNvCxnSpPr>
            <a:cxnSpLocks/>
          </p:cNvCxnSpPr>
          <p:nvPr/>
        </p:nvCxnSpPr>
        <p:spPr>
          <a:xfrm>
            <a:off x="6302713" y="2972376"/>
            <a:ext cx="0" cy="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Номер слайда 4">
            <a:extLst>
              <a:ext uri="{FF2B5EF4-FFF2-40B4-BE49-F238E27FC236}">
                <a16:creationId xmlns:a16="http://schemas.microsoft.com/office/drawing/2014/main" id="{1C99E1E5-58FB-46FA-A637-6F40CFD5E92C}"/>
              </a:ext>
            </a:extLst>
          </p:cNvPr>
          <p:cNvSpPr txBox="1">
            <a:spLocks/>
          </p:cNvSpPr>
          <p:nvPr/>
        </p:nvSpPr>
        <p:spPr>
          <a:xfrm>
            <a:off x="6876256" y="6438836"/>
            <a:ext cx="233279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97754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0C0C0C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</a:rPr>
              <a:pPr marL="0" marR="0" lvl="0" indent="0" algn="r" defTabSz="497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C0C0C">
                  <a:tint val="75000"/>
                </a:srgb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46" name="Соединительная линия уступом 8">
            <a:extLst>
              <a:ext uri="{FF2B5EF4-FFF2-40B4-BE49-F238E27FC236}">
                <a16:creationId xmlns:a16="http://schemas.microsoft.com/office/drawing/2014/main" id="{51F0543B-B1CB-4D50-A405-9D704CEE77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22853" y="4105491"/>
            <a:ext cx="1951904" cy="99365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Дата 3">
            <a:extLst>
              <a:ext uri="{FF2B5EF4-FFF2-40B4-BE49-F238E27FC236}">
                <a16:creationId xmlns:a16="http://schemas.microsoft.com/office/drawing/2014/main" id="{87A7C18A-79D5-4FDC-96BA-A69A6B1FAE81}"/>
              </a:ext>
            </a:extLst>
          </p:cNvPr>
          <p:cNvSpPr txBox="1">
            <a:spLocks/>
          </p:cNvSpPr>
          <p:nvPr/>
        </p:nvSpPr>
        <p:spPr>
          <a:xfrm>
            <a:off x="659547" y="7071546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E868-178E-0F4D-8A9A-79941EADC29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Номер слайда 4">
            <a:extLst>
              <a:ext uri="{FF2B5EF4-FFF2-40B4-BE49-F238E27FC236}">
                <a16:creationId xmlns:a16="http://schemas.microsoft.com/office/drawing/2014/main" id="{A24CD831-629B-4DE6-A1B6-84D9CA262613}"/>
              </a:ext>
            </a:extLst>
          </p:cNvPr>
          <p:cNvSpPr txBox="1">
            <a:spLocks/>
          </p:cNvSpPr>
          <p:nvPr/>
        </p:nvSpPr>
        <p:spPr>
          <a:xfrm>
            <a:off x="7651472" y="7071546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Номер слайда 202">
            <a:extLst>
              <a:ext uri="{FF2B5EF4-FFF2-40B4-BE49-F238E27FC236}">
                <a16:creationId xmlns:a16="http://schemas.microsoft.com/office/drawing/2014/main" id="{FB6D986B-FA68-4D85-BFB7-74B8195EF1AB}"/>
              </a:ext>
            </a:extLst>
          </p:cNvPr>
          <p:cNvSpPr txBox="1">
            <a:spLocks/>
          </p:cNvSpPr>
          <p:nvPr/>
        </p:nvSpPr>
        <p:spPr bwMode="auto">
          <a:xfrm>
            <a:off x="7652206" y="6790493"/>
            <a:ext cx="2048082" cy="3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167C4-3859-4D06-9F6F-639CEE029595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222E2DB3-BE37-4237-9CA0-91BAD1B31AEB}"/>
              </a:ext>
            </a:extLst>
          </p:cNvPr>
          <p:cNvSpPr/>
          <p:nvPr/>
        </p:nvSpPr>
        <p:spPr>
          <a:xfrm>
            <a:off x="899592" y="1063127"/>
            <a:ext cx="1397159" cy="124228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G,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SATCOM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BAF1C970-94CF-4FEF-847C-F888F4B62E37}"/>
              </a:ext>
            </a:extLst>
          </p:cNvPr>
          <p:cNvSpPr/>
          <p:nvPr/>
        </p:nvSpPr>
        <p:spPr>
          <a:xfrm>
            <a:off x="659546" y="4783682"/>
            <a:ext cx="1726049" cy="1525637"/>
          </a:xfrm>
          <a:prstGeom prst="triangle">
            <a:avLst>
              <a:gd name="adj" fmla="val 515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Наземная Сеть АЗН-В, сетей датчиков, РЛС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" name="Соединительная линия уступом 8">
            <a:extLst>
              <a:ext uri="{FF2B5EF4-FFF2-40B4-BE49-F238E27FC236}">
                <a16:creationId xmlns:a16="http://schemas.microsoft.com/office/drawing/2014/main" id="{43097B0A-DEA7-47DA-A1DA-635B9752E9B6}"/>
              </a:ext>
            </a:extLst>
          </p:cNvPr>
          <p:cNvCxnSpPr>
            <a:cxnSpLocks/>
            <a:endCxn id="59" idx="1"/>
          </p:cNvCxnSpPr>
          <p:nvPr/>
        </p:nvCxnSpPr>
        <p:spPr>
          <a:xfrm rot="10800000" flipH="1">
            <a:off x="347452" y="1684271"/>
            <a:ext cx="901430" cy="1883297"/>
          </a:xfrm>
          <a:prstGeom prst="bentConnector3">
            <a:avLst>
              <a:gd name="adj1" fmla="val -2536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127">
            <a:extLst>
              <a:ext uri="{FF2B5EF4-FFF2-40B4-BE49-F238E27FC236}">
                <a16:creationId xmlns:a16="http://schemas.microsoft.com/office/drawing/2014/main" id="{DAD9CF40-5113-41E4-8C68-630D1110CC1E}"/>
              </a:ext>
            </a:extLst>
          </p:cNvPr>
          <p:cNvCxnSpPr>
            <a:cxnSpLocks/>
            <a:stCxn id="59" idx="5"/>
          </p:cNvCxnSpPr>
          <p:nvPr/>
        </p:nvCxnSpPr>
        <p:spPr>
          <a:xfrm>
            <a:off x="1947461" y="1684270"/>
            <a:ext cx="1274395" cy="38799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A8C6AD17-592E-4D23-A454-F46CD198BD28}"/>
              </a:ext>
            </a:extLst>
          </p:cNvPr>
          <p:cNvCxnSpPr>
            <a:cxnSpLocks/>
          </p:cNvCxnSpPr>
          <p:nvPr/>
        </p:nvCxnSpPr>
        <p:spPr>
          <a:xfrm>
            <a:off x="6302713" y="2972376"/>
            <a:ext cx="0" cy="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Номер слайда 4">
            <a:extLst>
              <a:ext uri="{FF2B5EF4-FFF2-40B4-BE49-F238E27FC236}">
                <a16:creationId xmlns:a16="http://schemas.microsoft.com/office/drawing/2014/main" id="{3B917735-19E2-4FB8-A52D-E3C12A7ED5C0}"/>
              </a:ext>
            </a:extLst>
          </p:cNvPr>
          <p:cNvSpPr txBox="1">
            <a:spLocks/>
          </p:cNvSpPr>
          <p:nvPr/>
        </p:nvSpPr>
        <p:spPr>
          <a:xfrm>
            <a:off x="6876256" y="6438836"/>
            <a:ext cx="233279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97754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0C0C0C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</a:rPr>
              <a:pPr marL="0" marR="0" lvl="0" indent="0" algn="r" defTabSz="497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C0C0C">
                  <a:tint val="75000"/>
                </a:srgb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88" name="Облако 87">
            <a:extLst>
              <a:ext uri="{FF2B5EF4-FFF2-40B4-BE49-F238E27FC236}">
                <a16:creationId xmlns:a16="http://schemas.microsoft.com/office/drawing/2014/main" id="{4EF3AD4D-73AE-40AC-A6A9-DD7761FED250}"/>
              </a:ext>
            </a:extLst>
          </p:cNvPr>
          <p:cNvSpPr/>
          <p:nvPr/>
        </p:nvSpPr>
        <p:spPr>
          <a:xfrm rot="738294">
            <a:off x="2842675" y="1087415"/>
            <a:ext cx="7098362" cy="506929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ИНТРАНЕТ</a:t>
            </a:r>
          </a:p>
        </p:txBody>
      </p:sp>
      <p:pic>
        <p:nvPicPr>
          <p:cNvPr id="96" name="Picture 699">
            <a:extLst>
              <a:ext uri="{FF2B5EF4-FFF2-40B4-BE49-F238E27FC236}">
                <a16:creationId xmlns:a16="http://schemas.microsoft.com/office/drawing/2014/main" id="{60288930-E2AD-4E83-8E28-1CB953D13E09}"/>
              </a:ext>
            </a:extLst>
          </p:cNvPr>
          <p:cNvPicPr/>
          <p:nvPr/>
        </p:nvPicPr>
        <p:blipFill rotWithShape="1">
          <a:blip r:embed="rId4"/>
          <a:srcRect l="3210" r="27559"/>
          <a:stretch/>
        </p:blipFill>
        <p:spPr>
          <a:xfrm>
            <a:off x="4111629" y="1537677"/>
            <a:ext cx="4132780" cy="371046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38879EA-71FE-40DE-AD69-FC97C845B860}"/>
              </a:ext>
            </a:extLst>
          </p:cNvPr>
          <p:cNvSpPr/>
          <p:nvPr/>
        </p:nvSpPr>
        <p:spPr>
          <a:xfrm>
            <a:off x="5148064" y="812303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E000311-F75B-48A4-AFF9-DBB7458DD950}"/>
              </a:ext>
            </a:extLst>
          </p:cNvPr>
          <p:cNvSpPr/>
          <p:nvPr/>
        </p:nvSpPr>
        <p:spPr>
          <a:xfrm>
            <a:off x="3070829" y="3619396"/>
            <a:ext cx="1099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uSWIM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4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93411"/>
            <a:ext cx="9143999" cy="4571429"/>
          </a:xfrm>
          <a:prstGeom prst="rect">
            <a:avLst/>
          </a:prstGeom>
        </p:spPr>
      </p:pic>
      <p:pic>
        <p:nvPicPr>
          <p:cNvPr id="11" name="Picture 11"/>
          <p:cNvPicPr/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6"/>
          <a:stretch/>
        </p:blipFill>
        <p:spPr bwMode="auto">
          <a:xfrm>
            <a:off x="1259632" y="2118053"/>
            <a:ext cx="537826" cy="3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04" b="61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956"/>
          <a:stretch/>
        </p:blipFill>
        <p:spPr bwMode="auto">
          <a:xfrm>
            <a:off x="2051720" y="4259866"/>
            <a:ext cx="360040" cy="2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/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38" b="623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71" b="31956"/>
          <a:stretch/>
        </p:blipFill>
        <p:spPr bwMode="auto">
          <a:xfrm>
            <a:off x="395536" y="3363832"/>
            <a:ext cx="648072" cy="43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7458" y="2713311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6684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22171</TotalTime>
  <Words>111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ПОТРЕБНОСТИ БИЗНЕСА БАС В ИСПОЛЬЗОВАНИИ ВОЗДУШНОГО ПРОСТРАНСТВА</vt:lpstr>
      <vt:lpstr>Презентация PowerPoint</vt:lpstr>
      <vt:lpstr>     Основа RUTM - uSWIM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Michael Lipatov</cp:lastModifiedBy>
  <cp:revision>311</cp:revision>
  <dcterms:created xsi:type="dcterms:W3CDTF">2015-10-02T21:27:08Z</dcterms:created>
  <dcterms:modified xsi:type="dcterms:W3CDTF">2020-09-10T12:10:51Z</dcterms:modified>
</cp:coreProperties>
</file>