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6" r:id="rId4"/>
    <p:sldId id="277" r:id="rId5"/>
    <p:sldId id="281" r:id="rId6"/>
    <p:sldId id="262" r:id="rId7"/>
    <p:sldId id="268" r:id="rId8"/>
    <p:sldId id="279" r:id="rId9"/>
    <p:sldId id="280" r:id="rId10"/>
    <p:sldId id="264" r:id="rId11"/>
    <p:sldId id="267" r:id="rId12"/>
    <p:sldId id="269" r:id="rId13"/>
    <p:sldId id="282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>
      <p:cViewPr varScale="1">
        <p:scale>
          <a:sx n="96" d="100"/>
          <a:sy n="96" d="100"/>
        </p:scale>
        <p:origin x="12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ram.ru/" TargetMode="External"/><Relationship Id="rId5" Type="http://schemas.openxmlformats.org/officeDocument/2006/relationships/hyperlink" Target="http://www.rshu.ru/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image" Target="../media/image9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11" Type="http://schemas.openxmlformats.org/officeDocument/2006/relationships/image" Target="../media/image15.jpeg"/><Relationship Id="rId5" Type="http://schemas.microsoft.com/office/2007/relationships/hdphoto" Target="../media/hdphoto1.wdp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170599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БПЛА.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05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49755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Автоматизированный метеорологический радиолокатор, в настоящее время, является незаменимым и самым эффективным средством, предназначенным для оперативного наблюдения за атмосферными осадками по большой территории.  </a:t>
            </a:r>
            <a:endParaRPr lang="ru-RU" dirty="0"/>
          </a:p>
        </p:txBody>
      </p:sp>
      <p:pic>
        <p:nvPicPr>
          <p:cNvPr id="3" name="АМРК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449" y="2552130"/>
            <a:ext cx="8222421" cy="37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185585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Метеорологические явления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133147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Зона покрытия ДМРЛ </a:t>
            </a:r>
            <a:r>
              <a:rPr lang="en-US" b="1" dirty="0" smtClean="0"/>
              <a:t>METEOR</a:t>
            </a:r>
            <a:r>
              <a:rPr lang="ru-RU" b="1" dirty="0" smtClean="0"/>
              <a:t>-</a:t>
            </a:r>
            <a:r>
              <a:rPr lang="en-US" b="1" dirty="0" smtClean="0"/>
              <a:t>50DX (</a:t>
            </a:r>
            <a:r>
              <a:rPr lang="ru-RU" b="1" dirty="0" smtClean="0"/>
              <a:t>РГГМУ)</a:t>
            </a:r>
            <a:endParaRPr lang="ru-RU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5" y="2219672"/>
            <a:ext cx="3877731" cy="3873624"/>
          </a:xfrm>
          <a:prstGeom prst="rect">
            <a:avLst/>
          </a:prstGeom>
        </p:spPr>
      </p:pic>
      <p:sp>
        <p:nvSpPr>
          <p:cNvPr id="2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7032" y="2244824"/>
            <a:ext cx="4919464" cy="3848472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900" dirty="0">
                <a:solidFill>
                  <a:schemeClr val="tx1"/>
                </a:solidFill>
              </a:rPr>
              <a:t>Средняя скорость перемещения атмосферных фронтов, и связанных с ними опасных явлений погоды составляет 30-40 км/ч. Следовательно, при радиусе действия радиолокатора  200 км, заблаговременность предупреждений о возможности перемещения этих явлений к </a:t>
            </a:r>
            <a:r>
              <a:rPr lang="ru-RU" sz="1900" dirty="0" smtClean="0">
                <a:solidFill>
                  <a:schemeClr val="tx1"/>
                </a:solidFill>
              </a:rPr>
              <a:t>географическим точкам, расположенным в центре круга </a:t>
            </a:r>
            <a:r>
              <a:rPr lang="ru-RU" sz="1900" dirty="0">
                <a:solidFill>
                  <a:schemeClr val="tx1"/>
                </a:solidFill>
              </a:rPr>
              <a:t>достигает 5 часов.</a:t>
            </a:r>
          </a:p>
          <a:p>
            <a:pPr algn="l"/>
            <a:r>
              <a:rPr lang="ru-RU" sz="1900" dirty="0">
                <a:solidFill>
                  <a:schemeClr val="tx1"/>
                </a:solidFill>
              </a:rPr>
              <a:t>Оперативность работы АМРК позволяет в реальном режиме времени отслеживать возникновение очагов с опасными гидрометеорологическими явлениями.</a:t>
            </a:r>
          </a:p>
        </p:txBody>
      </p:sp>
    </p:spTree>
    <p:extLst>
      <p:ext uri="{BB962C8B-B14F-4D97-AF65-F5344CB8AC3E}">
        <p14:creationId xmlns:p14="http://schemas.microsoft.com/office/powerpoint/2010/main" val="17264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209220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Месторасположение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8746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Предоставление информации на сайте пользователя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" y="1646742"/>
            <a:ext cx="9067054" cy="45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9878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185585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Метеорологические явления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12775"/>
            <a:ext cx="8291264" cy="4868487"/>
          </a:xfrm>
        </p:spPr>
        <p:txBody>
          <a:bodyPr>
            <a:no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В ходе реализации проекта по созданию автоматизированного центра сверхкраткосрочного прогнозирования метеорологических элементов для обеспечения полетов беспилотных летательных аппаратов в Северо-Западном регионе предполагается создать </a:t>
            </a:r>
            <a:r>
              <a:rPr lang="ru-RU" sz="1600" dirty="0" err="1" smtClean="0">
                <a:solidFill>
                  <a:schemeClr val="tx1"/>
                </a:solidFill>
              </a:rPr>
              <a:t>интернет-ресурс</a:t>
            </a:r>
            <a:r>
              <a:rPr lang="ru-RU" sz="1600" dirty="0" smtClean="0">
                <a:solidFill>
                  <a:schemeClr val="tx1"/>
                </a:solidFill>
              </a:rPr>
              <a:t>, на котором заинтересованные пользователи смогут ознакомиться с оперативной метеорологической информацией, специально подготовленной для использования в интересах обслуживания БПЛА.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Комплексная метеорологическая информация должна включать в себя: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ф</a:t>
            </a:r>
            <a:r>
              <a:rPr lang="ru-RU" sz="1600" dirty="0" smtClean="0">
                <a:solidFill>
                  <a:schemeClr val="tx1"/>
                </a:solidFill>
              </a:rPr>
              <a:t>актическая информация с автоматических метеорологических станций;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и</a:t>
            </a:r>
            <a:r>
              <a:rPr lang="ru-RU" sz="1600" dirty="0" smtClean="0">
                <a:solidFill>
                  <a:schemeClr val="tx1"/>
                </a:solidFill>
              </a:rPr>
              <a:t>нформация о пространственном распределении облачности и связанных с нею явлений погоды по информации метеорологического радиолокатора, дополненной спутниковой информацией;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с</a:t>
            </a:r>
            <a:r>
              <a:rPr lang="ru-RU" sz="1600" dirty="0" smtClean="0">
                <a:solidFill>
                  <a:schemeClr val="tx1"/>
                </a:solidFill>
              </a:rPr>
              <a:t>верхкраткосрочный прогноз погоды для мест установки автоматических метеостанций;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</a:rPr>
              <a:t>сверхкраткосрочный прогноз явлений погоды для любой географической точки или траектории в пределах заданного региона;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с</a:t>
            </a:r>
            <a:r>
              <a:rPr lang="ru-RU" sz="1600" dirty="0" smtClean="0">
                <a:solidFill>
                  <a:schemeClr val="tx1"/>
                </a:solidFill>
              </a:rPr>
              <a:t>уточный прогноз погоды по заданному региону, </a:t>
            </a:r>
            <a:r>
              <a:rPr lang="ru-RU" sz="1600" dirty="0" smtClean="0">
                <a:solidFill>
                  <a:schemeClr val="tx1"/>
                </a:solidFill>
              </a:rPr>
              <a:t>сформированный на основании данных Всемирного центра зональных прогнозов погоды;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д</a:t>
            </a:r>
            <a:r>
              <a:rPr lang="ru-RU" sz="1600" dirty="0" smtClean="0">
                <a:solidFill>
                  <a:schemeClr val="tx1"/>
                </a:solidFill>
              </a:rPr>
              <a:t>ругая метеорологическая информация, востребованная пользователями, обеспечивающими полеты БПЛА.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093 коп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4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5F5E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1520" y="1700808"/>
            <a:ext cx="86409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19200000" algn="ctr" rotWithShape="0">
              <a:srgbClr val="FFFF00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6400" b="1" dirty="0">
                <a:solidFill>
                  <a:srgbClr val="002060"/>
                </a:solidFill>
              </a:rPr>
              <a:t>Спасибо за внимание !</a:t>
            </a:r>
          </a:p>
        </p:txBody>
      </p:sp>
      <p:sp>
        <p:nvSpPr>
          <p:cNvPr id="13" name="Заголовок 17"/>
          <p:cNvSpPr txBox="1">
            <a:spLocks/>
          </p:cNvSpPr>
          <p:nvPr/>
        </p:nvSpPr>
        <p:spPr>
          <a:xfrm>
            <a:off x="2339752" y="99380"/>
            <a:ext cx="6768752" cy="71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rgbClr val="CCFF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6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3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784976" cy="5256584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Общество с ограниченной ответственностью  «МетеоМонитор» осуществляет свою деятельность в области метеорологического обслуживания организаций, имеющих </a:t>
            </a:r>
            <a:r>
              <a:rPr lang="ru-RU" sz="1600" dirty="0" err="1" smtClean="0">
                <a:solidFill>
                  <a:schemeClr val="tx1"/>
                </a:solidFill>
              </a:rPr>
              <a:t>погодозависимые</a:t>
            </a:r>
            <a:r>
              <a:rPr lang="ru-RU" sz="1600" dirty="0" smtClean="0">
                <a:solidFill>
                  <a:schemeClr val="tx1"/>
                </a:solidFill>
              </a:rPr>
              <a:t> технологии, а также организаций, которые проводят массовые мероприятия на открытом воздухе. </a:t>
            </a:r>
          </a:p>
          <a:p>
            <a:pPr algn="l"/>
            <a:endParaRPr lang="ru-RU" sz="1600" u="sng" dirty="0" smtClean="0">
              <a:solidFill>
                <a:schemeClr val="tx1"/>
              </a:solidFill>
            </a:endParaRPr>
          </a:p>
          <a:p>
            <a:pPr algn="l"/>
            <a:endParaRPr lang="ru-RU" sz="1600" u="sng" dirty="0" smtClean="0">
              <a:solidFill>
                <a:schemeClr val="tx1"/>
              </a:solidFill>
            </a:endParaRPr>
          </a:p>
          <a:p>
            <a:pPr algn="l"/>
            <a:endParaRPr lang="ru-RU" sz="1600" u="sng" dirty="0" smtClean="0">
              <a:solidFill>
                <a:schemeClr val="tx1"/>
              </a:solidFill>
            </a:endParaRPr>
          </a:p>
          <a:p>
            <a:pPr algn="l"/>
            <a:endParaRPr lang="ru-RU" sz="1600" u="sng" dirty="0" smtClean="0">
              <a:solidFill>
                <a:schemeClr val="tx1"/>
              </a:solidFill>
            </a:endParaRPr>
          </a:p>
          <a:p>
            <a:pPr algn="l"/>
            <a:endParaRPr lang="ru-RU" sz="1600" u="sng" dirty="0" smtClean="0">
              <a:solidFill>
                <a:schemeClr val="tx1"/>
              </a:solidFill>
            </a:endParaRPr>
          </a:p>
          <a:p>
            <a:pPr algn="l"/>
            <a:endParaRPr lang="ru-RU" sz="1600" u="sng" dirty="0" smtClean="0">
              <a:solidFill>
                <a:schemeClr val="tx1"/>
              </a:solidFill>
            </a:endParaRPr>
          </a:p>
          <a:p>
            <a:pPr algn="l"/>
            <a:r>
              <a:rPr lang="ru-RU" sz="1600" u="sng" dirty="0" smtClean="0">
                <a:solidFill>
                  <a:schemeClr val="tx1"/>
                </a:solidFill>
              </a:rPr>
              <a:t>При этом потребителям оказываются следующие услуги:</a:t>
            </a:r>
          </a:p>
          <a:p>
            <a:pPr indent="180000" algn="l">
              <a:buFont typeface="Arial" pitchFamily="34" charset="0"/>
              <a:buChar char="•"/>
              <a:tabLst>
                <a:tab pos="1080000" algn="l"/>
              </a:tabLst>
            </a:pPr>
            <a:r>
              <a:rPr lang="ru-RU" sz="1600" dirty="0" smtClean="0">
                <a:solidFill>
                  <a:schemeClr val="tx1"/>
                </a:solidFill>
              </a:rPr>
              <a:t>Производство и предоставление оперативной метеорологической радиолокационной информации;</a:t>
            </a:r>
          </a:p>
          <a:p>
            <a:pPr indent="180000" algn="l">
              <a:buFont typeface="Arial" pitchFamily="34" charset="0"/>
              <a:buChar char="•"/>
              <a:tabLst>
                <a:tab pos="1080000" algn="l"/>
              </a:tabLst>
            </a:pPr>
            <a:r>
              <a:rPr lang="ru-RU" sz="1600" dirty="0" smtClean="0">
                <a:solidFill>
                  <a:schemeClr val="tx1"/>
                </a:solidFill>
              </a:rPr>
              <a:t>Оперативный мониторинг метеорологических параметров и выпуск автоматических сверхкраткосрочных прогнозов метеорологических параметров на период до 4-х часов с частотой выпуска 1 раз в 10 минут (для точек в которых установлены автоматические метеостанции);</a:t>
            </a:r>
          </a:p>
          <a:p>
            <a:pPr indent="180000" algn="l">
              <a:buFont typeface="Arial" pitchFamily="34" charset="0"/>
              <a:buChar char="•"/>
              <a:tabLst>
                <a:tab pos="1080000" algn="l"/>
              </a:tabLst>
            </a:pPr>
            <a:r>
              <a:rPr lang="ru-RU" sz="1600" dirty="0">
                <a:solidFill>
                  <a:schemeClr val="tx1"/>
                </a:solidFill>
              </a:rPr>
              <a:t>К</a:t>
            </a:r>
            <a:r>
              <a:rPr lang="ru-RU" sz="1600" dirty="0" smtClean="0">
                <a:solidFill>
                  <a:schemeClr val="tx1"/>
                </a:solidFill>
              </a:rPr>
              <a:t>онсалтинг в сфере применения метеорологической информации в технологических процессах;</a:t>
            </a:r>
          </a:p>
          <a:p>
            <a:pPr indent="180000" algn="l">
              <a:buFont typeface="Arial" pitchFamily="34" charset="0"/>
              <a:buChar char="•"/>
              <a:tabLst>
                <a:tab pos="1080000" algn="l"/>
              </a:tabLst>
            </a:pPr>
            <a:r>
              <a:rPr lang="ru-RU" sz="1600" dirty="0" smtClean="0">
                <a:solidFill>
                  <a:schemeClr val="tx1"/>
                </a:solidFill>
              </a:rPr>
              <a:t>Обработка и представление пользователям, имеющейся  специализированной метеорологической информации.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23528" y="2132856"/>
            <a:ext cx="8424936" cy="1409601"/>
            <a:chOff x="381000" y="5029200"/>
            <a:chExt cx="8382000" cy="1613049"/>
          </a:xfrm>
        </p:grpSpPr>
        <p:pic>
          <p:nvPicPr>
            <p:cNvPr id="13" name="Рисунок 12" descr="Уборка дорог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5029200"/>
              <a:ext cx="3048000" cy="1613049"/>
            </a:xfrm>
            <a:prstGeom prst="rect">
              <a:avLst/>
            </a:prstGeom>
          </p:spPr>
        </p:pic>
        <p:pic>
          <p:nvPicPr>
            <p:cNvPr id="14" name="Рисунок 13" descr="массовые мероприятия дождь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0" y="5029200"/>
              <a:ext cx="2133600" cy="1600200"/>
            </a:xfrm>
            <a:prstGeom prst="rect">
              <a:avLst/>
            </a:prstGeom>
          </p:spPr>
        </p:pic>
        <p:pic>
          <p:nvPicPr>
            <p:cNvPr id="15" name="Рисунок 14" descr="Снег водоканал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4600" y="5029200"/>
              <a:ext cx="2438400" cy="155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2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164704"/>
            <a:ext cx="8568952" cy="20482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Общество с ограниченной ответственностью «МетеоМонитор» создано в соответствии с постановлением правительства Российской Федерации от 9 апреля 2010 г № 218 «О мерах государственной поддержки развития кооперации российских высших учебных заведений и организаций, реализующих комплексные проекты по созданию высокотехнологичного производства»</a:t>
            </a:r>
          </a:p>
        </p:txBody>
      </p:sp>
      <p:pic>
        <p:nvPicPr>
          <p:cNvPr id="12" name="Рисунок 11" descr="218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092072"/>
            <a:ext cx="2376264" cy="3361263"/>
          </a:xfrm>
          <a:prstGeom prst="rect">
            <a:avLst/>
          </a:prstGeom>
        </p:spPr>
      </p:pic>
      <p:pic>
        <p:nvPicPr>
          <p:cNvPr id="13" name="Рисунок 12" descr="218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078" y="3092072"/>
            <a:ext cx="2376264" cy="3361264"/>
          </a:xfrm>
          <a:prstGeom prst="rect">
            <a:avLst/>
          </a:prstGeom>
        </p:spPr>
      </p:pic>
      <p:pic>
        <p:nvPicPr>
          <p:cNvPr id="14" name="Рисунок 13" descr="Наука_Производство_Коммерция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672" y="3307838"/>
            <a:ext cx="3246512" cy="28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81328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268760"/>
            <a:ext cx="8458200" cy="5208240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000" u="sng" dirty="0" smtClean="0">
                <a:solidFill>
                  <a:schemeClr val="tx1"/>
                </a:solidFill>
              </a:rPr>
              <a:t>Стратегическими партнерами ООО «МетеоМонитор» являются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pPr indent="1800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Федеральное государственное бюджетное образовательное учреждение высшего профессионального образования «Российский государственный гидрометеорологический университет» - первое в мире высшее учебное заведение гидрометеорологического профиля, передовой образовательный, научный, аналитический, и консалтинговый центр международном уровня в области гидрометеорологии, Региональный метеорологический учебный центр Всемирной метеорологической организации (</a:t>
            </a:r>
            <a:r>
              <a:rPr lang="en-US" sz="2000" dirty="0" smtClean="0">
                <a:solidFill>
                  <a:schemeClr val="tx1"/>
                </a:solidFill>
                <a:hlinkClick r:id="rId5"/>
              </a:rPr>
              <a:t>http://www.rshu.ru/</a:t>
            </a:r>
            <a:r>
              <a:rPr lang="ru-RU" sz="2000" dirty="0" smtClean="0">
                <a:solidFill>
                  <a:schemeClr val="tx1"/>
                </a:solidFill>
              </a:rPr>
              <a:t>).</a:t>
            </a:r>
          </a:p>
          <a:p>
            <a:pPr indent="1800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Общество с ограниченной ответственностью «Институт Радарной Метеорологии» - один из лидеров в сфере разработки, производства и поставки автоматизированных систем метеорологического обеспечения для различных отраслей экономики, в том числе авиации, автомобильного транспорта, морского флота, железнодорожного транспорта, городского коммунального хозяйства, занимающееся разработкой технических средств и специального программного обеспечения, проведением научно-методических работ в области метеорологии, а также проведением работ по ремонту и модернизации гидрометеорологического оборудования (</a:t>
            </a:r>
            <a:r>
              <a:rPr lang="en-US" sz="2000" dirty="0" smtClean="0">
                <a:solidFill>
                  <a:schemeClr val="tx1"/>
                </a:solidFill>
                <a:hlinkClick r:id="rId6"/>
              </a:rPr>
              <a:t>http://www.iram.ru</a:t>
            </a:r>
            <a:r>
              <a:rPr lang="ru-RU" sz="2000" dirty="0" smtClean="0">
                <a:solidFill>
                  <a:schemeClr val="tx1"/>
                </a:solidFill>
              </a:rPr>
              <a:t>). </a:t>
            </a:r>
          </a:p>
          <a:p>
            <a:pPr algn="just"/>
            <a:endParaRPr lang="ru-RU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81328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484784"/>
            <a:ext cx="85689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33400" algn="just"/>
            <a:r>
              <a:rPr lang="ru-RU" altLang="ru-RU" b="1" dirty="0"/>
              <a:t>Цель проекта заключается в </a:t>
            </a:r>
            <a:r>
              <a:rPr lang="ru-RU" altLang="ru-RU" b="1" dirty="0" smtClean="0"/>
              <a:t>создании полностью автоматизированного центра сверхкраткосрочного прогнозирования погоды, в интересах обеспечения полетов БПЛА.</a:t>
            </a:r>
          </a:p>
          <a:p>
            <a:pPr indent="-533400" algn="just"/>
            <a:endParaRPr lang="ru-RU" altLang="ru-RU" u="sng" dirty="0" smtClean="0"/>
          </a:p>
          <a:p>
            <a:pPr marL="1080000" indent="-533400" algn="just">
              <a:spcAft>
                <a:spcPts val="600"/>
              </a:spcAft>
            </a:pPr>
            <a:r>
              <a:rPr lang="ru-RU" altLang="ru-RU" u="sng" dirty="0" smtClean="0"/>
              <a:t>Режим </a:t>
            </a:r>
            <a:r>
              <a:rPr lang="ru-RU" altLang="ru-RU" u="sng" dirty="0"/>
              <a:t>работы центра: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/>
              <a:t>круглосуточно (24/7/365);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/>
              <a:t>период действия прогноза – 2 часа;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/>
              <a:t>шаг прогнозирования </a:t>
            </a:r>
            <a:r>
              <a:rPr lang="ru-RU" altLang="ru-RU" dirty="0" err="1" smtClean="0"/>
              <a:t>метеоэлементов</a:t>
            </a:r>
            <a:r>
              <a:rPr lang="ru-RU" altLang="ru-RU" dirty="0" smtClean="0"/>
              <a:t> </a:t>
            </a:r>
            <a:r>
              <a:rPr lang="ru-RU" altLang="ru-RU" dirty="0"/>
              <a:t>– 10 минут;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/>
              <a:t>период обновления прогнозов – 10 минут</a:t>
            </a:r>
          </a:p>
          <a:p>
            <a:pPr marL="1080000" indent="-533400" algn="just"/>
            <a:endParaRPr lang="ru-RU" altLang="ru-RU" dirty="0" smtClean="0"/>
          </a:p>
          <a:p>
            <a:pPr marL="1080000" indent="-533400" algn="just">
              <a:spcAft>
                <a:spcPts val="600"/>
              </a:spcAft>
            </a:pPr>
            <a:r>
              <a:rPr lang="ru-RU" altLang="ru-RU" u="sng" dirty="0" smtClean="0"/>
              <a:t>Прогнозируемые элементы: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 smtClean="0"/>
              <a:t>метеорологическая видимость;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 smtClean="0"/>
              <a:t>высота нижней границы облачности;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/>
              <a:t>явления </a:t>
            </a:r>
            <a:r>
              <a:rPr lang="ru-RU" altLang="ru-RU" dirty="0" smtClean="0"/>
              <a:t>погоды;</a:t>
            </a:r>
            <a:endParaRPr lang="ru-RU" altLang="ru-RU" dirty="0"/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 smtClean="0"/>
              <a:t>скорость и направление ветра;</a:t>
            </a:r>
          </a:p>
          <a:p>
            <a:pPr marL="1080000" indent="-533400" algn="just">
              <a:buFont typeface="Wingdings" panose="05000000000000000000" pitchFamily="2" charset="2"/>
              <a:buChar char="Ø"/>
            </a:pPr>
            <a:r>
              <a:rPr lang="ru-RU" altLang="ru-RU" dirty="0" smtClean="0"/>
              <a:t>температура и влажность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37777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8235" y="1143001"/>
            <a:ext cx="911757" cy="1371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pic>
        <p:nvPicPr>
          <p:cNvPr id="45" name="Picture 3" descr="C:\Users\Igor\AppData\Local\Microsoft\Windows\Temporary Internet Files\Content.IE5\20WDECS6\MC900437845[1].wmf"/>
          <p:cNvPicPr>
            <a:picLocks noChangeAspect="1" noChangeArrowheads="1"/>
          </p:cNvPicPr>
          <p:nvPr/>
        </p:nvPicPr>
        <p:blipFill>
          <a:blip r:embed="rId6">
            <a:grayscl/>
          </a:blip>
          <a:srcRect/>
          <a:stretch>
            <a:fillRect/>
          </a:stretch>
        </p:blipFill>
        <p:spPr bwMode="auto">
          <a:xfrm>
            <a:off x="4399138" y="3351727"/>
            <a:ext cx="1163462" cy="1067873"/>
          </a:xfrm>
          <a:prstGeom prst="rect">
            <a:avLst/>
          </a:prstGeom>
          <a:noFill/>
        </p:spPr>
      </p:pic>
      <p:sp>
        <p:nvSpPr>
          <p:cNvPr id="46" name="Двойная стрелка влево/вправо 45"/>
          <p:cNvSpPr/>
          <p:nvPr/>
        </p:nvSpPr>
        <p:spPr>
          <a:xfrm rot="897876">
            <a:off x="2110472" y="3223497"/>
            <a:ext cx="2374596" cy="501506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172200" y="1268760"/>
            <a:ext cx="2743200" cy="3672408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3" descr="C:\Users\Igor\AppData\Local\Microsoft\Windows\Temporary Internet Files\Content.IE5\20WDECS6\MC900433941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0652" y="2883396"/>
            <a:ext cx="1409700" cy="1409700"/>
          </a:xfrm>
          <a:prstGeom prst="rect">
            <a:avLst/>
          </a:prstGeom>
          <a:noFill/>
        </p:spPr>
      </p:pic>
      <p:pic>
        <p:nvPicPr>
          <p:cNvPr id="49" name="Picture 3" descr="C:\Users\Igor\AppData\Local\Microsoft\Windows\Temporary Internet Files\Content.IE5\20WDECS6\MC900433941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3099420"/>
            <a:ext cx="1409700" cy="14097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79738" y="4005064"/>
            <a:ext cx="3655932" cy="2209800"/>
            <a:chOff x="79738" y="4005064"/>
            <a:chExt cx="3655932" cy="22098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356191"/>
              <a:ext cx="1906672" cy="873009"/>
            </a:xfrm>
            <a:prstGeom prst="rect">
              <a:avLst/>
            </a:prstGeom>
          </p:spPr>
        </p:pic>
        <p:grpSp>
          <p:nvGrpSpPr>
            <p:cNvPr id="50" name="Группа 43"/>
            <p:cNvGrpSpPr/>
            <p:nvPr/>
          </p:nvGrpSpPr>
          <p:grpSpPr>
            <a:xfrm>
              <a:off x="79738" y="4005064"/>
              <a:ext cx="3655932" cy="2209800"/>
              <a:chOff x="888741" y="4419600"/>
              <a:chExt cx="3378459" cy="2209800"/>
            </a:xfrm>
          </p:grpSpPr>
          <p:grpSp>
            <p:nvGrpSpPr>
              <p:cNvPr id="51" name="Группа 15"/>
              <p:cNvGrpSpPr/>
              <p:nvPr/>
            </p:nvGrpSpPr>
            <p:grpSpPr>
              <a:xfrm>
                <a:off x="2602199" y="4796376"/>
                <a:ext cx="1558821" cy="1112871"/>
                <a:chOff x="2692379" y="1320541"/>
                <a:chExt cx="1807580" cy="1373318"/>
              </a:xfrm>
            </p:grpSpPr>
            <p:pic>
              <p:nvPicPr>
                <p:cNvPr id="39" name="Picture 2" descr="C:\Users\Igor\AppData\Local\Microsoft\Windows\Temporary Internet Files\Content.IE5\20WDECS6\MC900431616[1].png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371273" y="1320541"/>
                  <a:ext cx="1128686" cy="117188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Picture 2" descr="C:\Users\Igor\AppData\Local\Microsoft\Windows\Temporary Internet Files\Content.IE5\20WDECS6\MC900431616[1].png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917791" y="1460908"/>
                  <a:ext cx="1196358" cy="117188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6" descr="C:\Users\Igor\AppData\Local\Microsoft\Windows\Temporary Internet Files\Content.IE5\WJ6Y7GSK\MC900434781[1].png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692379" y="1768573"/>
                  <a:ext cx="881637" cy="92528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53" name="Прямоугольник 52"/>
              <p:cNvSpPr/>
              <p:nvPr/>
            </p:nvSpPr>
            <p:spPr>
              <a:xfrm>
                <a:off x="888741" y="4419600"/>
                <a:ext cx="3352800" cy="2209800"/>
              </a:xfrm>
              <a:prstGeom prst="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14400" y="5715744"/>
                <a:ext cx="335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Специализированный центр по </a:t>
                </a:r>
                <a:r>
                  <a:rPr lang="ru-RU" sz="1600" dirty="0" err="1" smtClean="0"/>
                  <a:t>сверхкраткосрочному</a:t>
                </a:r>
                <a:r>
                  <a:rPr lang="ru-RU" sz="1600" dirty="0" smtClean="0"/>
                  <a:t> прогнозированию  </a:t>
                </a:r>
                <a:endParaRPr lang="ru-RU" sz="16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66963" y="4419600"/>
                <a:ext cx="32766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/>
                  <a:t>Технология комплексного прогнозирования</a:t>
                </a:r>
                <a:endParaRPr lang="ru-RU" sz="1400" dirty="0"/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2600438" y="2276872"/>
            <a:ext cx="1827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Сеть автоматических метеостанций</a:t>
            </a:r>
            <a:endParaRPr lang="ru-RU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6474485" y="439388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Пункты дистанционного пилотирования</a:t>
            </a:r>
            <a:endParaRPr lang="ru-RU" sz="1600" dirty="0"/>
          </a:p>
        </p:txBody>
      </p:sp>
      <p:grpSp>
        <p:nvGrpSpPr>
          <p:cNvPr id="62" name="Группа 54"/>
          <p:cNvGrpSpPr/>
          <p:nvPr/>
        </p:nvGrpSpPr>
        <p:grpSpPr>
          <a:xfrm>
            <a:off x="251520" y="1905000"/>
            <a:ext cx="2286000" cy="1938754"/>
            <a:chOff x="251520" y="1905000"/>
            <a:chExt cx="2286000" cy="1938754"/>
          </a:xfrm>
        </p:grpSpPr>
        <p:pic>
          <p:nvPicPr>
            <p:cNvPr id="63" name="Рисунок 62" descr="DSC01019_кв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928" y="1905000"/>
              <a:ext cx="1447800" cy="161460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251520" y="3505200"/>
              <a:ext cx="228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ДМРЛ</a:t>
              </a:r>
              <a:endParaRPr lang="ru-RU" sz="1600" dirty="0"/>
            </a:p>
          </p:txBody>
        </p:sp>
      </p:grpSp>
      <p:sp>
        <p:nvSpPr>
          <p:cNvPr id="65" name="Двойная стрелка влево/вправо 64"/>
          <p:cNvSpPr/>
          <p:nvPr/>
        </p:nvSpPr>
        <p:spPr>
          <a:xfrm rot="13853506">
            <a:off x="3983108" y="2872765"/>
            <a:ext cx="816398" cy="495834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Двойная стрелка влево/вправо 65"/>
          <p:cNvSpPr/>
          <p:nvPr/>
        </p:nvSpPr>
        <p:spPr>
          <a:xfrm rot="20236349">
            <a:off x="3722647" y="4033544"/>
            <a:ext cx="772806" cy="501506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войная стрелка влево/вправо 66"/>
          <p:cNvSpPr/>
          <p:nvPr/>
        </p:nvSpPr>
        <p:spPr>
          <a:xfrm>
            <a:off x="5508105" y="3647574"/>
            <a:ext cx="624008" cy="501506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Рисунок 67" descr="15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9832" y="990600"/>
            <a:ext cx="792032" cy="144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24157"/>
            <a:ext cx="1919808" cy="1276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51" y="2198912"/>
            <a:ext cx="1552516" cy="776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04" y="1224136"/>
            <a:ext cx="1728024" cy="1412776"/>
          </a:xfrm>
          <a:prstGeom prst="rect">
            <a:avLst/>
          </a:prstGeom>
        </p:spPr>
      </p:pic>
      <p:pic>
        <p:nvPicPr>
          <p:cNvPr id="59" name="Рисунок 58" descr="АДМС_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67744" y="914400"/>
            <a:ext cx="915654" cy="13914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7985" y="5580529"/>
            <a:ext cx="253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Станция приема</a:t>
            </a:r>
          </a:p>
          <a:p>
            <a:r>
              <a:rPr lang="ru-RU" sz="1600" dirty="0" smtClean="0"/>
              <a:t> спутниковой информации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19" y="5088463"/>
            <a:ext cx="2039791" cy="1148849"/>
          </a:xfrm>
          <a:prstGeom prst="rect">
            <a:avLst/>
          </a:prstGeom>
        </p:spPr>
      </p:pic>
      <p:sp>
        <p:nvSpPr>
          <p:cNvPr id="75" name="Двойная стрелка влево/вправо 74"/>
          <p:cNvSpPr/>
          <p:nvPr/>
        </p:nvSpPr>
        <p:spPr>
          <a:xfrm rot="5400000">
            <a:off x="4652403" y="4501619"/>
            <a:ext cx="646015" cy="480371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209220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Месторасположение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133147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Влияние погодных факторов на полеты БПЛА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6" y="1844824"/>
            <a:ext cx="3379259" cy="4392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348880"/>
            <a:ext cx="5396869" cy="32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209220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Месторасположение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133147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Влияние погодных факторов на полеты БПЛА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6" y="1844824"/>
            <a:ext cx="3379259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4824"/>
            <a:ext cx="501294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reflection blurRad="6350" stA="50000" endA="300" endPos="90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84" tIns="47892" rIns="95784" bIns="47892" anchor="ctr"/>
          <a:lstStyle/>
          <a:p>
            <a:pPr algn="ctr" defTabSz="95783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344816" cy="365125"/>
          </a:xfrm>
        </p:spPr>
        <p:txBody>
          <a:bodyPr/>
          <a:lstStyle/>
          <a:p>
            <a:endParaRPr lang="ru-RU" sz="1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6000"/>
                    </a14:imgEffect>
                    <a14:imgEffect>
                      <a14:colorTemperature colorTemp="11250"/>
                    </a14:imgEffect>
                    <a14:imgEffect>
                      <a14:brightnessContrast bright="74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4624"/>
            <a:ext cx="2160239" cy="737642"/>
          </a:xfrm>
          <a:prstGeom prst="rect">
            <a:avLst/>
          </a:prstGeom>
          <a:effectLst>
            <a:outerShdw blurRad="50800" dist="38100" dir="18900000" algn="bl" rotWithShape="0">
              <a:prstClr val="black"/>
            </a:outerShdw>
          </a:effectLst>
        </p:spPr>
      </p:pic>
      <p:sp>
        <p:nvSpPr>
          <p:cNvPr id="11" name="Заголовок 17"/>
          <p:cNvSpPr>
            <a:spLocks noGrp="1"/>
          </p:cNvSpPr>
          <p:nvPr>
            <p:ph type="ctrTitle"/>
          </p:nvPr>
        </p:nvSpPr>
        <p:spPr>
          <a:xfrm>
            <a:off x="2339752" y="99380"/>
            <a:ext cx="6768752" cy="71437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CFFFF"/>
                </a:solidFill>
                <a:latin typeface="Arial" charset="0"/>
                <a:cs typeface="Arial" charset="0"/>
              </a:rPr>
              <a:t>Разработка автоматизированного центра сверхкраткосрочного прогнозирования метеорологических элементов для обеспечения полетов БПЛА</a:t>
            </a:r>
            <a:endParaRPr lang="ru-RU" sz="1600" dirty="0">
              <a:solidFill>
                <a:srgbClr val="CC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209220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Месторасположение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133147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Сверхкраткосрочный прогноз погоды </a:t>
            </a:r>
            <a:r>
              <a:rPr lang="en-US" b="1" dirty="0" smtClean="0"/>
              <a:t>(Nowcasting)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2060848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Детальное описание текущей погоды и прогноз на период от 0 до 6 часов с использованием данных метеорологических станций и метеорологических радиолокаторов. При прогнозировании метеорологических элементов используются данных численной прогностической модели.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Задача наукастинга </a:t>
            </a:r>
            <a:r>
              <a:rPr lang="en-US" dirty="0" smtClean="0"/>
              <a:t>– </a:t>
            </a:r>
            <a:r>
              <a:rPr lang="ru-RU" dirty="0"/>
              <a:t>обеспечение заинтересованных пользователей локальными </a:t>
            </a:r>
            <a:r>
              <a:rPr lang="ru-RU" dirty="0" smtClean="0"/>
              <a:t>прогнозами, в том числе, содержащими информацию о начале, развитии, перемещении и распаде очагов с неблагоприятной погодой.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Наукастинг является инструментом для подготовки критичных по времени предупреждений об опасных явлениях погоды и ее существенных изменениях.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Наукастинг является основой информационной системы раннего предупреждения о неблагоприятных погодных условиях.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6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880</Words>
  <Application>Microsoft Office PowerPoint</Application>
  <PresentationFormat>Экран (4:3)</PresentationFormat>
  <Paragraphs>94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Тема Office</vt:lpstr>
      <vt:lpstr>Презентация PowerPoint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Презентация PowerPoint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Разработка автоматизированного центра сверхкраткосрочного прогнозирования метеорологических элементов для обеспечения полетов БПЛА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Zamorin</dc:creator>
  <cp:lastModifiedBy>Igor Zamorin</cp:lastModifiedBy>
  <cp:revision>90</cp:revision>
  <dcterms:modified xsi:type="dcterms:W3CDTF">2017-12-17T21:57:53Z</dcterms:modified>
</cp:coreProperties>
</file>